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</p:sldMasterIdLst>
  <p:notesMasterIdLst>
    <p:notesMasterId r:id="rId10"/>
  </p:notesMasterIdLst>
  <p:sldIdLst>
    <p:sldId id="582" r:id="rId2"/>
    <p:sldId id="591" r:id="rId3"/>
    <p:sldId id="590" r:id="rId4"/>
    <p:sldId id="598" r:id="rId5"/>
    <p:sldId id="597" r:id="rId6"/>
    <p:sldId id="594" r:id="rId7"/>
    <p:sldId id="596" r:id="rId8"/>
    <p:sldId id="256" r:id="rId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CC"/>
    <a:srgbClr val="66FFFF"/>
    <a:srgbClr val="FDA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49C67-D1F0-40CE-AE35-E02C1BCE0971}" type="datetimeFigureOut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ACC8-4C87-4B02-A2DC-5CF3FF76C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7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中芸広域連合は、この赤い部分で囲まれたところで、５つの町村の奈半利町、田野町、安田町、北川村、馬路村で構成されており、中芸地区と呼ばれています。</a:t>
            </a:r>
            <a:r>
              <a:rPr lang="ja-JP" altLang="en-US" sz="1200" dirty="0"/>
              <a:t>総人口は、</a:t>
            </a:r>
            <a:endParaRPr lang="en-US" altLang="ja-JP" sz="1200" dirty="0"/>
          </a:p>
          <a:p>
            <a:r>
              <a:rPr lang="en-US" altLang="ja-JP" sz="1200" dirty="0"/>
              <a:t>R2</a:t>
            </a:r>
            <a:r>
              <a:rPr lang="ja-JP" altLang="en-US" sz="1200" dirty="0"/>
              <a:t>年４月１日時点、</a:t>
            </a:r>
            <a:r>
              <a:rPr lang="en-US" altLang="ja-JP" sz="1200" dirty="0"/>
              <a:t>10,471</a:t>
            </a:r>
            <a:r>
              <a:rPr lang="ja-JP" altLang="en-US" sz="1200" dirty="0"/>
              <a:t>人。</a:t>
            </a:r>
            <a:endParaRPr lang="en-US" altLang="ja-JP" sz="1200" dirty="0"/>
          </a:p>
          <a:p>
            <a:r>
              <a:rPr lang="ja-JP" altLang="en-US" sz="1200" dirty="0"/>
              <a:t>高齢化率が▼</a:t>
            </a:r>
            <a:r>
              <a:rPr lang="en-US" altLang="ja-JP" sz="1200" dirty="0"/>
              <a:t>43.2</a:t>
            </a:r>
            <a:r>
              <a:rPr lang="ja-JP" altLang="en-US" sz="1200" dirty="0"/>
              <a:t>％と少子高齢化が進んでいます。</a:t>
            </a: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59604-701C-41B4-B4B0-21C212E32BA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48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中芸広域連合は、この赤い部分で囲まれたところで、５つの町村の奈半利町、田野町、安田町、北川村、馬路村で構成されており、中芸地区と呼ばれています。</a:t>
            </a:r>
            <a:r>
              <a:rPr lang="ja-JP" altLang="en-US" sz="1200" dirty="0"/>
              <a:t>総人口は、</a:t>
            </a:r>
            <a:endParaRPr lang="en-US" altLang="ja-JP" sz="1200" dirty="0"/>
          </a:p>
          <a:p>
            <a:r>
              <a:rPr lang="en-US" altLang="ja-JP" sz="1200" dirty="0"/>
              <a:t>R2</a:t>
            </a:r>
            <a:r>
              <a:rPr lang="ja-JP" altLang="en-US" sz="1200" dirty="0"/>
              <a:t>年４月１日時点、</a:t>
            </a:r>
            <a:r>
              <a:rPr lang="en-US" altLang="ja-JP" sz="1200" dirty="0"/>
              <a:t>10,471</a:t>
            </a:r>
            <a:r>
              <a:rPr lang="ja-JP" altLang="en-US" sz="1200" dirty="0"/>
              <a:t>人。</a:t>
            </a:r>
            <a:endParaRPr lang="en-US" altLang="ja-JP" sz="1200" dirty="0"/>
          </a:p>
          <a:p>
            <a:r>
              <a:rPr lang="ja-JP" altLang="en-US" sz="1200" dirty="0"/>
              <a:t>高齢化率が▼</a:t>
            </a:r>
            <a:r>
              <a:rPr lang="en-US" altLang="ja-JP" sz="1200" dirty="0"/>
              <a:t>43.2</a:t>
            </a:r>
            <a:r>
              <a:rPr lang="ja-JP" altLang="en-US" sz="1200" dirty="0"/>
              <a:t>％と少子高齢化が進んでいます。</a:t>
            </a: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59604-701C-41B4-B4B0-21C212E32BA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70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中芸広域連合として広域業務を行っているのは、ごらんのとおりです。</a:t>
            </a:r>
            <a:endParaRPr kumimoji="1" lang="en-US" altLang="ja-JP" dirty="0"/>
          </a:p>
          <a:p>
            <a:r>
              <a:rPr lang="ja-JP" altLang="en-US" dirty="0"/>
              <a:t>介護サービス課は、介護保険制度の開始後</a:t>
            </a:r>
            <a:r>
              <a:rPr lang="en-US" altLang="ja-JP" dirty="0"/>
              <a:t>1</a:t>
            </a:r>
            <a:r>
              <a:rPr lang="ja-JP" altLang="en-US" dirty="0"/>
              <a:t>年、平成</a:t>
            </a:r>
            <a:r>
              <a:rPr lang="en-US" altLang="ja-JP" dirty="0"/>
              <a:t>13</a:t>
            </a:r>
            <a:r>
              <a:rPr lang="ja-JP" altLang="en-US" dirty="0"/>
              <a:t>年度より始まり、当時基幹型在宅支援センターがこの中に設置されていました。その後、平成</a:t>
            </a:r>
            <a:r>
              <a:rPr lang="en-US" altLang="ja-JP" dirty="0"/>
              <a:t>18</a:t>
            </a:r>
            <a:r>
              <a:rPr lang="ja-JP" altLang="en-US" dirty="0"/>
              <a:t>年度より、直営の地域包括支援センターを設置。</a:t>
            </a:r>
            <a:endParaRPr lang="en-US" altLang="ja-JP" dirty="0"/>
          </a:p>
          <a:p>
            <a:r>
              <a:rPr kumimoji="1" lang="ja-JP" altLang="en-US" dirty="0"/>
              <a:t>　さらに</a:t>
            </a:r>
            <a:r>
              <a:rPr lang="ja-JP" altLang="en-US" dirty="0"/>
              <a:t>平成</a:t>
            </a:r>
            <a:r>
              <a:rPr kumimoji="1" lang="en-US" altLang="ja-JP" dirty="0"/>
              <a:t>21</a:t>
            </a:r>
            <a:r>
              <a:rPr kumimoji="1" lang="ja-JP" altLang="en-US" dirty="0"/>
              <a:t>年度には、ほけん福祉業務</a:t>
            </a:r>
            <a:r>
              <a:rPr kumimoji="1" lang="en-US" altLang="ja-JP" dirty="0"/>
              <a:t>67</a:t>
            </a:r>
            <a:r>
              <a:rPr kumimoji="1" lang="ja-JP" altLang="en-US" dirty="0"/>
              <a:t>業務を広域業務で実施しています。</a:t>
            </a:r>
            <a:endParaRPr kumimoji="1" lang="en-US" altLang="ja-JP" dirty="0"/>
          </a:p>
          <a:p>
            <a:r>
              <a:rPr lang="ja-JP" altLang="en-US" dirty="0"/>
              <a:t>　私は、平成</a:t>
            </a:r>
            <a:r>
              <a:rPr lang="en-US" altLang="ja-JP" dirty="0"/>
              <a:t>21</a:t>
            </a:r>
            <a:r>
              <a:rPr lang="ja-JP" altLang="en-US" dirty="0"/>
              <a:t>年度から</a:t>
            </a:r>
            <a:r>
              <a:rPr lang="en-US" altLang="ja-JP" dirty="0"/>
              <a:t>28</a:t>
            </a:r>
            <a:r>
              <a:rPr lang="ja-JP" altLang="en-US" dirty="0"/>
              <a:t>年度までは、この保健福祉課に所属し、管理職とし</a:t>
            </a:r>
            <a:r>
              <a:rPr lang="en-US" altLang="ja-JP" dirty="0"/>
              <a:t>t</a:t>
            </a:r>
            <a:r>
              <a:rPr lang="ja-JP" altLang="en-US" dirty="0"/>
              <a:t>手勤務しておりました。</a:t>
            </a:r>
            <a:endParaRPr lang="en-US" altLang="ja-JP" dirty="0"/>
          </a:p>
          <a:p>
            <a:r>
              <a:rPr kumimoji="1" lang="ja-JP" altLang="en-US" dirty="0"/>
              <a:t>　本年度より、地域包括支援センターに異動となり現在に至ります。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2BB-1AA6-4A4A-840F-504E5C1FF5F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7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中芸広域連合として広域業務を行っているのは、ごらんのとおりです。</a:t>
            </a:r>
            <a:endParaRPr kumimoji="1" lang="en-US" altLang="ja-JP" dirty="0"/>
          </a:p>
          <a:p>
            <a:r>
              <a:rPr lang="ja-JP" altLang="en-US" dirty="0"/>
              <a:t>介護サービス課は、介護保険制度の開始後</a:t>
            </a:r>
            <a:r>
              <a:rPr lang="en-US" altLang="ja-JP" dirty="0"/>
              <a:t>1</a:t>
            </a:r>
            <a:r>
              <a:rPr lang="ja-JP" altLang="en-US" dirty="0"/>
              <a:t>年、平成</a:t>
            </a:r>
            <a:r>
              <a:rPr lang="en-US" altLang="ja-JP" dirty="0"/>
              <a:t>13</a:t>
            </a:r>
            <a:r>
              <a:rPr lang="ja-JP" altLang="en-US" dirty="0"/>
              <a:t>年度より始まり、当時基幹型在宅支援センターがこの中に設置されていました。その後、平成</a:t>
            </a:r>
            <a:r>
              <a:rPr lang="en-US" altLang="ja-JP" dirty="0"/>
              <a:t>18</a:t>
            </a:r>
            <a:r>
              <a:rPr lang="ja-JP" altLang="en-US" dirty="0"/>
              <a:t>年度より、直営の地域包括支援センターを設置。</a:t>
            </a:r>
            <a:endParaRPr lang="en-US" altLang="ja-JP" dirty="0"/>
          </a:p>
          <a:p>
            <a:r>
              <a:rPr kumimoji="1" lang="ja-JP" altLang="en-US" dirty="0"/>
              <a:t>　さらに</a:t>
            </a:r>
            <a:r>
              <a:rPr lang="ja-JP" altLang="en-US" dirty="0"/>
              <a:t>平成</a:t>
            </a:r>
            <a:r>
              <a:rPr kumimoji="1" lang="en-US" altLang="ja-JP" dirty="0"/>
              <a:t>21</a:t>
            </a:r>
            <a:r>
              <a:rPr kumimoji="1" lang="ja-JP" altLang="en-US" dirty="0"/>
              <a:t>年度には、ほけん福祉業務</a:t>
            </a:r>
            <a:r>
              <a:rPr kumimoji="1" lang="en-US" altLang="ja-JP" dirty="0"/>
              <a:t>67</a:t>
            </a:r>
            <a:r>
              <a:rPr kumimoji="1" lang="ja-JP" altLang="en-US" dirty="0"/>
              <a:t>業務を広域業務で実施しています。</a:t>
            </a:r>
            <a:endParaRPr kumimoji="1" lang="en-US" altLang="ja-JP" dirty="0"/>
          </a:p>
          <a:p>
            <a:r>
              <a:rPr lang="ja-JP" altLang="en-US" dirty="0"/>
              <a:t>　私は、平成</a:t>
            </a:r>
            <a:r>
              <a:rPr lang="en-US" altLang="ja-JP" dirty="0"/>
              <a:t>21</a:t>
            </a:r>
            <a:r>
              <a:rPr lang="ja-JP" altLang="en-US" dirty="0"/>
              <a:t>年度から</a:t>
            </a:r>
            <a:r>
              <a:rPr lang="en-US" altLang="ja-JP" dirty="0"/>
              <a:t>28</a:t>
            </a:r>
            <a:r>
              <a:rPr lang="ja-JP" altLang="en-US" dirty="0"/>
              <a:t>年度までは、この保健福祉課に所属し、管理職とし</a:t>
            </a:r>
            <a:r>
              <a:rPr lang="en-US" altLang="ja-JP" dirty="0"/>
              <a:t>t</a:t>
            </a:r>
            <a:r>
              <a:rPr lang="ja-JP" altLang="en-US" dirty="0"/>
              <a:t>手勤務しておりました。</a:t>
            </a:r>
            <a:endParaRPr lang="en-US" altLang="ja-JP" dirty="0"/>
          </a:p>
          <a:p>
            <a:r>
              <a:rPr kumimoji="1" lang="ja-JP" altLang="en-US" dirty="0"/>
              <a:t>　本年度より、地域包括支援センターに異動となり現在に至ります。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2BB-1AA6-4A4A-840F-504E5C1FF5F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43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中芸広域連合として広域業務を行っているのは、ごらんのとおりです。</a:t>
            </a:r>
            <a:endParaRPr kumimoji="1" lang="en-US" altLang="ja-JP" dirty="0"/>
          </a:p>
          <a:p>
            <a:r>
              <a:rPr lang="ja-JP" altLang="en-US" dirty="0"/>
              <a:t>介護サービス課は、介護保険制度の開始後</a:t>
            </a:r>
            <a:r>
              <a:rPr lang="en-US" altLang="ja-JP" dirty="0"/>
              <a:t>1</a:t>
            </a:r>
            <a:r>
              <a:rPr lang="ja-JP" altLang="en-US" dirty="0"/>
              <a:t>年、平成</a:t>
            </a:r>
            <a:r>
              <a:rPr lang="en-US" altLang="ja-JP" dirty="0"/>
              <a:t>13</a:t>
            </a:r>
            <a:r>
              <a:rPr lang="ja-JP" altLang="en-US" dirty="0"/>
              <a:t>年度より始まり、当時基幹型在宅支援センターがこの中に設置されていました。その後、平成</a:t>
            </a:r>
            <a:r>
              <a:rPr lang="en-US" altLang="ja-JP" dirty="0"/>
              <a:t>18</a:t>
            </a:r>
            <a:r>
              <a:rPr lang="ja-JP" altLang="en-US" dirty="0"/>
              <a:t>年度より、直営の地域包括支援センターを設置。</a:t>
            </a:r>
            <a:endParaRPr lang="en-US" altLang="ja-JP" dirty="0"/>
          </a:p>
          <a:p>
            <a:r>
              <a:rPr kumimoji="1" lang="ja-JP" altLang="en-US" dirty="0"/>
              <a:t>　さらに</a:t>
            </a:r>
            <a:r>
              <a:rPr lang="ja-JP" altLang="en-US" dirty="0"/>
              <a:t>平成</a:t>
            </a:r>
            <a:r>
              <a:rPr kumimoji="1" lang="en-US" altLang="ja-JP" dirty="0"/>
              <a:t>21</a:t>
            </a:r>
            <a:r>
              <a:rPr kumimoji="1" lang="ja-JP" altLang="en-US" dirty="0"/>
              <a:t>年度には、ほけん福祉業務</a:t>
            </a:r>
            <a:r>
              <a:rPr kumimoji="1" lang="en-US" altLang="ja-JP" dirty="0"/>
              <a:t>67</a:t>
            </a:r>
            <a:r>
              <a:rPr kumimoji="1" lang="ja-JP" altLang="en-US" dirty="0"/>
              <a:t>業務を広域業務で実施しています。</a:t>
            </a:r>
            <a:endParaRPr kumimoji="1" lang="en-US" altLang="ja-JP" dirty="0"/>
          </a:p>
          <a:p>
            <a:r>
              <a:rPr lang="ja-JP" altLang="en-US" dirty="0"/>
              <a:t>　私は、平成</a:t>
            </a:r>
            <a:r>
              <a:rPr lang="en-US" altLang="ja-JP" dirty="0"/>
              <a:t>21</a:t>
            </a:r>
            <a:r>
              <a:rPr lang="ja-JP" altLang="en-US" dirty="0"/>
              <a:t>年度から</a:t>
            </a:r>
            <a:r>
              <a:rPr lang="en-US" altLang="ja-JP" dirty="0"/>
              <a:t>28</a:t>
            </a:r>
            <a:r>
              <a:rPr lang="ja-JP" altLang="en-US" dirty="0"/>
              <a:t>年度までは、この保健福祉課に所属し、管理職とし</a:t>
            </a:r>
            <a:r>
              <a:rPr lang="en-US" altLang="ja-JP" dirty="0"/>
              <a:t>t</a:t>
            </a:r>
            <a:r>
              <a:rPr lang="ja-JP" altLang="en-US" dirty="0"/>
              <a:t>手勤務しておりました。</a:t>
            </a:r>
            <a:endParaRPr lang="en-US" altLang="ja-JP" dirty="0"/>
          </a:p>
          <a:p>
            <a:r>
              <a:rPr kumimoji="1" lang="ja-JP" altLang="en-US" dirty="0"/>
              <a:t>　本年度より、地域包括支援センターに異動となり現在に至ります。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2BB-1AA6-4A4A-840F-504E5C1FF5F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6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中芸広域連合として広域業務を行っているのは、ごらんのとおりです。</a:t>
            </a:r>
            <a:endParaRPr kumimoji="1" lang="en-US" altLang="ja-JP" dirty="0"/>
          </a:p>
          <a:p>
            <a:r>
              <a:rPr lang="ja-JP" altLang="en-US" dirty="0"/>
              <a:t>介護サービス課は、介護保険制度の開始後</a:t>
            </a:r>
            <a:r>
              <a:rPr lang="en-US" altLang="ja-JP" dirty="0"/>
              <a:t>1</a:t>
            </a:r>
            <a:r>
              <a:rPr lang="ja-JP" altLang="en-US" dirty="0"/>
              <a:t>年、平成</a:t>
            </a:r>
            <a:r>
              <a:rPr lang="en-US" altLang="ja-JP" dirty="0"/>
              <a:t>13</a:t>
            </a:r>
            <a:r>
              <a:rPr lang="ja-JP" altLang="en-US" dirty="0"/>
              <a:t>年度より始まり、当時基幹型在宅支援センターがこの中に設置されていました。その後、平成</a:t>
            </a:r>
            <a:r>
              <a:rPr lang="en-US" altLang="ja-JP" dirty="0"/>
              <a:t>18</a:t>
            </a:r>
            <a:r>
              <a:rPr lang="ja-JP" altLang="en-US" dirty="0"/>
              <a:t>年度より、直営の地域包括支援センターを設置。</a:t>
            </a:r>
            <a:endParaRPr lang="en-US" altLang="ja-JP" dirty="0"/>
          </a:p>
          <a:p>
            <a:r>
              <a:rPr kumimoji="1" lang="ja-JP" altLang="en-US" dirty="0"/>
              <a:t>　さらに</a:t>
            </a:r>
            <a:r>
              <a:rPr lang="ja-JP" altLang="en-US" dirty="0"/>
              <a:t>平成</a:t>
            </a:r>
            <a:r>
              <a:rPr kumimoji="1" lang="en-US" altLang="ja-JP" dirty="0"/>
              <a:t>21</a:t>
            </a:r>
            <a:r>
              <a:rPr kumimoji="1" lang="ja-JP" altLang="en-US" dirty="0"/>
              <a:t>年度には、ほけん福祉業務</a:t>
            </a:r>
            <a:r>
              <a:rPr kumimoji="1" lang="en-US" altLang="ja-JP" dirty="0"/>
              <a:t>67</a:t>
            </a:r>
            <a:r>
              <a:rPr kumimoji="1" lang="ja-JP" altLang="en-US" dirty="0"/>
              <a:t>業務を広域業務で実施しています。</a:t>
            </a:r>
            <a:endParaRPr kumimoji="1" lang="en-US" altLang="ja-JP" dirty="0"/>
          </a:p>
          <a:p>
            <a:r>
              <a:rPr lang="ja-JP" altLang="en-US" dirty="0"/>
              <a:t>　私は、平成</a:t>
            </a:r>
            <a:r>
              <a:rPr lang="en-US" altLang="ja-JP" dirty="0"/>
              <a:t>21</a:t>
            </a:r>
            <a:r>
              <a:rPr lang="ja-JP" altLang="en-US" dirty="0"/>
              <a:t>年度から</a:t>
            </a:r>
            <a:r>
              <a:rPr lang="en-US" altLang="ja-JP" dirty="0"/>
              <a:t>28</a:t>
            </a:r>
            <a:r>
              <a:rPr lang="ja-JP" altLang="en-US" dirty="0"/>
              <a:t>年度までは、この保健福祉課に所属し、管理職とし</a:t>
            </a:r>
            <a:r>
              <a:rPr lang="en-US" altLang="ja-JP" dirty="0"/>
              <a:t>t</a:t>
            </a:r>
            <a:r>
              <a:rPr lang="ja-JP" altLang="en-US" dirty="0"/>
              <a:t>手勤務しておりました。</a:t>
            </a:r>
            <a:endParaRPr lang="en-US" altLang="ja-JP" dirty="0"/>
          </a:p>
          <a:p>
            <a:r>
              <a:rPr kumimoji="1" lang="ja-JP" altLang="en-US" dirty="0"/>
              <a:t>　本年度より、地域包括支援センターに異動となり現在に至ります。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12BB-1AA6-4A4A-840F-504E5C1FF5F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39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ACC8-4C87-4B02-A2DC-5CF3FF76CCA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63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CE83-D745-4B71-86EF-183B2AF766F4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59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A351-0B19-4631-A2CD-005C2A1F4AA9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79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5F1-4143-4282-A286-B8B89462495F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77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E397-2680-4CF4-AECE-E1DB72F87A22}" type="datetime1">
              <a:rPr lang="ja-JP" altLang="en-US" smtClean="0"/>
              <a:t>2025/12/19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FF300-ACE8-4BCA-855A-112C7285B7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602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2F68-81AB-4B8F-9ABD-EFC8536BABDD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16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0877-B35C-4CF1-925C-73934FC21B35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1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639-9AAC-4220-A7D9-846589150B96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1F6F-2D15-4664-9896-F7D1A26C0A0A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E48-5851-400D-8F9C-16D76C333302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2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132-9410-4EE6-BB5C-19BAFF261274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00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84B-6B8A-4AFC-A35F-795C3B73C6EE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1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E6BD-7F23-4E0E-9391-FB7CE8C9D69E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7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A1B-64ED-439C-A274-FBB4EAE85AA8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4913-7966-47BC-8976-5ECA74AA4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72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3AF49C-8131-820C-2374-3A9AB5EE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F300-ACE8-4BCA-855A-112C7285B70E}" type="slidenum">
              <a:rPr lang="en-US" altLang="ja-JP" sz="1800" b="1" smtClean="0"/>
              <a:pPr/>
              <a:t>1</a:t>
            </a:fld>
            <a:endParaRPr lang="en-US" altLang="ja-JP" sz="1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B9FDA05-88B3-40DA-A2EE-82AD42312C8D}"/>
              </a:ext>
            </a:extLst>
          </p:cNvPr>
          <p:cNvSpPr/>
          <p:nvPr/>
        </p:nvSpPr>
        <p:spPr>
          <a:xfrm>
            <a:off x="4013835" y="3676650"/>
            <a:ext cx="2804160" cy="297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1200" kern="100">
              <a:effectLst/>
              <a:latin typeface="HG丸ｺﾞｼｯｸM-PRO" panose="020F0600000000000000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DCDFD3-59CD-4B76-B84F-AFF37B156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81728F9-016C-4EF6-B2F5-68FA7896C5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48" y="1966036"/>
            <a:ext cx="8144103" cy="4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52A1C4C-4588-42D6-B2D6-060A1792DF6D}"/>
              </a:ext>
            </a:extLst>
          </p:cNvPr>
          <p:cNvSpPr/>
          <p:nvPr/>
        </p:nvSpPr>
        <p:spPr>
          <a:xfrm>
            <a:off x="0" y="1331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200" kern="100" dirty="0">
                <a:latin typeface="Segoe UI Emoji" panose="020B0502040204020203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en-US" sz="3200" b="1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職員募集</a:t>
            </a:r>
            <a:endParaRPr lang="ja-JP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A7603D-5D70-4D88-80CD-6709DFD3549E}"/>
              </a:ext>
            </a:extLst>
          </p:cNvPr>
          <p:cNvSpPr/>
          <p:nvPr/>
        </p:nvSpPr>
        <p:spPr>
          <a:xfrm>
            <a:off x="92765" y="1085987"/>
            <a:ext cx="9342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32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中芸広域連合職員として一緒に働きま</a:t>
            </a:r>
            <a:r>
              <a:rPr lang="ja-JP" altLang="en-US" sz="32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せんか</a:t>
            </a:r>
            <a:r>
              <a:rPr lang="ja-JP" altLang="ja-JP" sz="32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！</a:t>
            </a:r>
            <a:r>
              <a:rPr lang="ja-JP" altLang="ja-JP" sz="3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endParaRPr lang="ja-JP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4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3AC9D416-3090-478E-923B-F39B15E4BC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3" y="463929"/>
            <a:ext cx="3657597" cy="3508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BB09083-E487-4E17-9473-7ACE197C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9"/>
            <a:ext cx="42406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中芸地域</a:t>
            </a: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とは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DCDFD3-59CD-4B76-B84F-AFF37B156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03AC414-3313-4D2B-A186-DFFDCB84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424" y="67137"/>
            <a:ext cx="60098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000" b="1" dirty="0"/>
              <a:t>～</a:t>
            </a:r>
            <a:r>
              <a:rPr lang="ja-JP" altLang="en-US" sz="2000" b="1" dirty="0"/>
              <a:t>　</a:t>
            </a:r>
            <a:r>
              <a:rPr lang="ja-JP" altLang="ja-JP" sz="2000" b="1" dirty="0"/>
              <a:t>自然が育む美しい景色の中で、</a:t>
            </a:r>
            <a:endParaRPr lang="ja-JP" altLang="en-US" sz="2000" b="1" dirty="0"/>
          </a:p>
          <a:p>
            <a:r>
              <a:rPr lang="ja-JP" altLang="en-US" sz="2000" b="1" dirty="0"/>
              <a:t>　　　　　　　</a:t>
            </a:r>
            <a:r>
              <a:rPr lang="ja-JP" altLang="ja-JP" sz="2000" b="1" dirty="0"/>
              <a:t>食・文化・癒しを求め</a:t>
            </a:r>
            <a:r>
              <a:rPr lang="ja-JP" altLang="en-US" sz="2000" b="1" dirty="0"/>
              <a:t>て　</a:t>
            </a:r>
            <a:r>
              <a:rPr lang="ja-JP" altLang="ja-JP" sz="2000" b="1" dirty="0"/>
              <a:t>～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7A68D29-8A47-4B9C-9985-2F7592DF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466" y="1626199"/>
            <a:ext cx="65068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dirty="0"/>
              <a:t>高知県の東に位置する</a:t>
            </a:r>
            <a:r>
              <a:rPr lang="ja-JP" altLang="ja-JP" b="1" u="sng" dirty="0"/>
              <a:t>奈半利町</a:t>
            </a:r>
            <a:r>
              <a:rPr lang="ja-JP" altLang="ja-JP" dirty="0"/>
              <a:t>・</a:t>
            </a:r>
            <a:r>
              <a:rPr lang="ja-JP" altLang="ja-JP" b="1" u="sng" dirty="0"/>
              <a:t>田野町</a:t>
            </a:r>
            <a:r>
              <a:rPr lang="ja-JP" altLang="ja-JP" dirty="0"/>
              <a:t>・</a:t>
            </a:r>
            <a:r>
              <a:rPr lang="ja-JP" altLang="ja-JP" b="1" u="sng" dirty="0"/>
              <a:t>安田町</a:t>
            </a:r>
            <a:r>
              <a:rPr lang="ja-JP" altLang="ja-JP" dirty="0"/>
              <a:t>・</a:t>
            </a:r>
            <a:r>
              <a:rPr lang="ja-JP" altLang="ja-JP" b="1" u="sng" dirty="0"/>
              <a:t>北川村</a:t>
            </a:r>
            <a:endParaRPr lang="ja-JP" altLang="en-US" b="1" u="sng" dirty="0"/>
          </a:p>
          <a:p>
            <a:r>
              <a:rPr lang="ja-JP" altLang="ja-JP" dirty="0"/>
              <a:t>・</a:t>
            </a:r>
            <a:r>
              <a:rPr lang="ja-JP" altLang="ja-JP" b="1" u="sng" dirty="0"/>
              <a:t>馬路村</a:t>
            </a:r>
            <a:r>
              <a:rPr lang="ja-JP" altLang="ja-JP" dirty="0"/>
              <a:t>の５町村を</a:t>
            </a:r>
            <a:r>
              <a:rPr lang="ja-JP" altLang="ja-JP" b="1" u="sng" dirty="0"/>
              <a:t>『中芸地域』</a:t>
            </a:r>
            <a:r>
              <a:rPr lang="ja-JP" altLang="ja-JP" dirty="0"/>
              <a:t>と呼んでいます。</a:t>
            </a:r>
            <a:endParaRPr lang="ja-JP" altLang="en-US" dirty="0"/>
          </a:p>
          <a:p>
            <a:endParaRPr lang="ja-JP" altLang="en-US" dirty="0"/>
          </a:p>
          <a:p>
            <a:r>
              <a:rPr lang="ja-JP" altLang="ja-JP" dirty="0"/>
              <a:t>かつては西日本最大の林業が栄えた地域で、現在では、</a:t>
            </a:r>
            <a:endParaRPr lang="ja-JP" altLang="en-US" dirty="0"/>
          </a:p>
          <a:p>
            <a:r>
              <a:rPr lang="ja-JP" altLang="ja-JP" dirty="0"/>
              <a:t>日本一のゆずの産地として全国に出荷しています。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2B402B-0DBF-94F3-E3C8-F1EC87636951}"/>
              </a:ext>
            </a:extLst>
          </p:cNvPr>
          <p:cNvSpPr txBox="1"/>
          <p:nvPr/>
        </p:nvSpPr>
        <p:spPr>
          <a:xfrm>
            <a:off x="251860" y="4840994"/>
            <a:ext cx="83695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52400" algn="just">
              <a:spcAft>
                <a:spcPts val="0"/>
              </a:spcAft>
            </a:pP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「広域連合」は、地方自治法上、</a:t>
            </a:r>
            <a:r>
              <a:rPr lang="ja-JP" altLang="ja-JP" b="1" u="sng" kern="100" dirty="0">
                <a:latin typeface="+mn-ea"/>
                <a:cs typeface="Times New Roman" panose="02020603050405020304" pitchFamily="18" charset="0"/>
              </a:rPr>
              <a:t>地方公共団体の組合</a:t>
            </a:r>
            <a:r>
              <a:rPr lang="ja-JP" altLang="en-US" b="1" u="sng" kern="100" dirty="0">
                <a:latin typeface="+mn-ea"/>
                <a:cs typeface="Times New Roman" panose="02020603050405020304" pitchFamily="18" charset="0"/>
              </a:rPr>
              <a:t>（特別地方公共団体）</a:t>
            </a:r>
            <a:r>
              <a:rPr lang="ja-JP" altLang="ja-JP" b="1" u="sng" kern="100" dirty="0">
                <a:latin typeface="+mn-ea"/>
                <a:cs typeface="Times New Roman" panose="02020603050405020304" pitchFamily="18" charset="0"/>
              </a:rPr>
              <a:t>として規定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され、広域にわたる事務を共同で行う組織です。</a:t>
            </a:r>
            <a:endParaRPr lang="ja-JP" altLang="en-US" kern="100" dirty="0">
              <a:latin typeface="+mn-ea"/>
              <a:cs typeface="Times New Roman" panose="02020603050405020304" pitchFamily="18" charset="0"/>
            </a:endParaRPr>
          </a:p>
          <a:p>
            <a:pPr marL="133350" indent="152400" algn="just">
              <a:spcAft>
                <a:spcPts val="0"/>
              </a:spcAft>
            </a:pP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marL="133350" indent="152400" algn="just">
              <a:spcAft>
                <a:spcPts val="0"/>
              </a:spcAft>
            </a:pP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中芸５町村では、平成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月から『中芸広域連合』を設置し、保健福祉や介護保険、消防、環境など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11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項目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で広域的な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取り組みを進めています。</a:t>
            </a:r>
            <a:endParaRPr lang="ja-JP" altLang="ja-JP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5C2303-EF46-F5C5-E134-72130347FC4E}"/>
              </a:ext>
            </a:extLst>
          </p:cNvPr>
          <p:cNvSpPr txBox="1"/>
          <p:nvPr/>
        </p:nvSpPr>
        <p:spPr>
          <a:xfrm>
            <a:off x="251860" y="4193631"/>
            <a:ext cx="4683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kern="100" dirty="0">
                <a:latin typeface="Segoe UI Emoji" panose="020B0502040204020203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ja-JP" sz="2800" b="1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中芸広域連合と</a:t>
            </a:r>
            <a:r>
              <a:rPr lang="ja-JP" altLang="en-US" sz="2800" b="1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  <a:endParaRPr lang="ja-JP" alt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72A07A-F866-454B-AEE0-09EC46BA34B5}"/>
              </a:ext>
            </a:extLst>
          </p:cNvPr>
          <p:cNvSpPr/>
          <p:nvPr/>
        </p:nvSpPr>
        <p:spPr>
          <a:xfrm>
            <a:off x="0" y="1331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latin typeface="Segoe UI Emoji" panose="020B0502040204020203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en-US" sz="2400" b="1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職員募集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3F790F9A-0ED5-4588-957C-CA2184CEB0BF}"/>
              </a:ext>
            </a:extLst>
          </p:cNvPr>
          <p:cNvSpPr/>
          <p:nvPr/>
        </p:nvSpPr>
        <p:spPr>
          <a:xfrm>
            <a:off x="1808924" y="133124"/>
            <a:ext cx="7282068" cy="523220"/>
          </a:xfrm>
          <a:prstGeom prst="foldedCorner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～中芸広域連合職員として一緒に働きましょう！～</a:t>
            </a:r>
            <a:endParaRPr lang="ja-JP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8DB525-427C-4635-A857-396B987D3EB0}"/>
              </a:ext>
            </a:extLst>
          </p:cNvPr>
          <p:cNvSpPr/>
          <p:nvPr/>
        </p:nvSpPr>
        <p:spPr>
          <a:xfrm>
            <a:off x="413034" y="2249343"/>
            <a:ext cx="8533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『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中芸広域連合</a:t>
            </a:r>
            <a:r>
              <a:rPr lang="en-US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』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では、人口減少や高齢化の進展により、複雑化・多様化する住民ニーズに、迅速かつ的確に対応することが求められています。</a:t>
            </a:r>
          </a:p>
          <a:p>
            <a:pPr algn="just">
              <a:spcAft>
                <a:spcPts val="0"/>
              </a:spcAft>
            </a:pPr>
            <a:endParaRPr lang="ja-JP" altLang="en-US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中芸地域が直面する様々な課題の解決に向けて、熱意をもって挑戦する</a:t>
            </a:r>
            <a:r>
              <a:rPr lang="ja-JP" altLang="en-US" b="1" u="sng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職員を</a:t>
            </a:r>
            <a:r>
              <a:rPr lang="ja-JP" altLang="ja-JP" b="1" u="sng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募集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しています。</a:t>
            </a:r>
            <a:endParaRPr lang="ja-JP" altLang="ja-JP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CEBF16-1E61-4910-ADEE-5AABD8ACDC2E}"/>
              </a:ext>
            </a:extLst>
          </p:cNvPr>
          <p:cNvSpPr/>
          <p:nvPr/>
        </p:nvSpPr>
        <p:spPr>
          <a:xfrm>
            <a:off x="268354" y="917954"/>
            <a:ext cx="8822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3200" algn="just">
              <a:spcAft>
                <a:spcPts val="0"/>
              </a:spcAft>
            </a:pPr>
            <a:r>
              <a:rPr lang="en-US" altLang="ja-JP" sz="28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ja-JP" sz="28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あなたの経験やスキルを、中芸地域</a:t>
            </a:r>
            <a:r>
              <a:rPr lang="ja-JP" altLang="en-US" sz="28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（構成５町村）</a:t>
            </a:r>
            <a:r>
              <a:rPr lang="ja-JP" altLang="ja-JP" sz="28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のまちづくりに活かしてみませんか</a:t>
            </a:r>
            <a:r>
              <a:rPr lang="ja-JP" altLang="en-US" sz="28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！</a:t>
            </a:r>
            <a:endParaRPr lang="ja-JP" altLang="ja-JP" sz="28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AD7D9-4280-499E-A958-BB482D82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z="1800" b="1" smtClean="0"/>
              <a:t>3</a:t>
            </a:fld>
            <a:endParaRPr kumimoji="1" lang="ja-JP" altLang="en-US" sz="18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D96E37-D6D5-445C-8FB5-E099DC4567DD}"/>
              </a:ext>
            </a:extLst>
          </p:cNvPr>
          <p:cNvSpPr/>
          <p:nvPr/>
        </p:nvSpPr>
        <p:spPr>
          <a:xfrm>
            <a:off x="506897" y="4196822"/>
            <a:ext cx="1779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n-ea"/>
                <a:cs typeface="Times New Roman" panose="02020603050405020304" pitchFamily="18" charset="0"/>
              </a:rPr>
              <a:t>◇職員募集</a:t>
            </a:r>
            <a:endParaRPr lang="ja-JP" altLang="en-US" sz="1600" b="1" dirty="0">
              <a:latin typeface="+mn-ea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F837883-3780-454E-9C0B-EFB16E3B3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70326"/>
              </p:ext>
            </p:extLst>
          </p:nvPr>
        </p:nvGraphicFramePr>
        <p:xfrm>
          <a:off x="656659" y="4677593"/>
          <a:ext cx="8177687" cy="109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83">
                  <a:extLst>
                    <a:ext uri="{9D8B030D-6E8A-4147-A177-3AD203B41FA5}">
                      <a16:colId xmlns:a16="http://schemas.microsoft.com/office/drawing/2014/main" val="2478709959"/>
                    </a:ext>
                  </a:extLst>
                </a:gridCol>
                <a:gridCol w="2080591">
                  <a:extLst>
                    <a:ext uri="{9D8B030D-6E8A-4147-A177-3AD203B41FA5}">
                      <a16:colId xmlns:a16="http://schemas.microsoft.com/office/drawing/2014/main" val="2372191612"/>
                    </a:ext>
                  </a:extLst>
                </a:gridCol>
                <a:gridCol w="4069513">
                  <a:extLst>
                    <a:ext uri="{9D8B030D-6E8A-4147-A177-3AD203B41FA5}">
                      <a16:colId xmlns:a16="http://schemas.microsoft.com/office/drawing/2014/main" val="3704437572"/>
                    </a:ext>
                  </a:extLst>
                </a:gridCol>
              </a:tblGrid>
              <a:tr h="396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試験職種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採用予定人員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職務の概要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03660"/>
                  </a:ext>
                </a:extLst>
              </a:tr>
              <a:tr h="700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消防職</a:t>
                      </a:r>
                      <a:endParaRPr lang="ja-JP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ja-JP" alt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程度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原則として深夜勤務を含む交代勤務の消防業務に従事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96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1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72A07A-F866-454B-AEE0-09EC46BA34B5}"/>
              </a:ext>
            </a:extLst>
          </p:cNvPr>
          <p:cNvSpPr/>
          <p:nvPr/>
        </p:nvSpPr>
        <p:spPr>
          <a:xfrm>
            <a:off x="0" y="279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latin typeface="Segoe UI Emoji" panose="020B0502040204020203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en-US" sz="2400" b="1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職員募集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3F790F9A-0ED5-4588-957C-CA2184CEB0BF}"/>
              </a:ext>
            </a:extLst>
          </p:cNvPr>
          <p:cNvSpPr/>
          <p:nvPr/>
        </p:nvSpPr>
        <p:spPr>
          <a:xfrm>
            <a:off x="1814091" y="290738"/>
            <a:ext cx="7282068" cy="523220"/>
          </a:xfrm>
          <a:prstGeom prst="foldedCorner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～中芸広域連合職員として一緒に働きましょう！～</a:t>
            </a:r>
            <a:endParaRPr lang="ja-JP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F837883-3780-454E-9C0B-EFB16E3B3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07429"/>
              </p:ext>
            </p:extLst>
          </p:nvPr>
        </p:nvGraphicFramePr>
        <p:xfrm>
          <a:off x="434406" y="1279854"/>
          <a:ext cx="8457800" cy="92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236">
                  <a:extLst>
                    <a:ext uri="{9D8B030D-6E8A-4147-A177-3AD203B41FA5}">
                      <a16:colId xmlns:a16="http://schemas.microsoft.com/office/drawing/2014/main" val="2478709959"/>
                    </a:ext>
                  </a:extLst>
                </a:gridCol>
                <a:gridCol w="4518992">
                  <a:extLst>
                    <a:ext uri="{9D8B030D-6E8A-4147-A177-3AD203B41FA5}">
                      <a16:colId xmlns:a16="http://schemas.microsoft.com/office/drawing/2014/main" val="2372191612"/>
                    </a:ext>
                  </a:extLst>
                </a:gridCol>
                <a:gridCol w="1974572">
                  <a:extLst>
                    <a:ext uri="{9D8B030D-6E8A-4147-A177-3AD203B41FA5}">
                      <a16:colId xmlns:a16="http://schemas.microsoft.com/office/drawing/2014/main" val="3704437572"/>
                    </a:ext>
                  </a:extLst>
                </a:gridCol>
              </a:tblGrid>
              <a:tr h="305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職種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備考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03660"/>
                  </a:ext>
                </a:extLst>
              </a:tr>
              <a:tr h="5867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消防職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>
                          <a:latin typeface="+mn-ea"/>
                          <a:ea typeface="+mn-ea"/>
                        </a:rPr>
                        <a:t>３０歳まで</a:t>
                      </a:r>
                      <a:r>
                        <a:rPr lang="ja-JP" altLang="en-US" sz="1600" b="1" u="none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（平成</a:t>
                      </a:r>
                      <a:r>
                        <a:rPr lang="en-US" altLang="ja-JP" sz="14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ja-JP" sz="14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ja-JP" sz="14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日から平成</a:t>
                      </a:r>
                      <a:r>
                        <a:rPr lang="en-US" altLang="ja-JP" sz="140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ja-JP" sz="14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ja-JP" sz="14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までに生まれた人）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/>
                        <a:t>・身体条件あり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/>
                        <a:t>・居住地要件あり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960073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AD7D9-4280-499E-A958-BB482D82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z="1800" b="1" smtClean="0"/>
              <a:t>4</a:t>
            </a:fld>
            <a:endParaRPr kumimoji="1" lang="ja-JP" altLang="en-US" sz="1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405496-35A6-4862-B579-0B80E9FB1C61}"/>
              </a:ext>
            </a:extLst>
          </p:cNvPr>
          <p:cNvSpPr/>
          <p:nvPr/>
        </p:nvSpPr>
        <p:spPr>
          <a:xfrm>
            <a:off x="328389" y="942227"/>
            <a:ext cx="1779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n-ea"/>
                <a:cs typeface="Times New Roman" panose="02020603050405020304" pitchFamily="18" charset="0"/>
              </a:rPr>
              <a:t>◇受験資格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042F09-B0E1-4543-B753-ED47E3505E3C}"/>
              </a:ext>
            </a:extLst>
          </p:cNvPr>
          <p:cNvSpPr/>
          <p:nvPr/>
        </p:nvSpPr>
        <p:spPr>
          <a:xfrm>
            <a:off x="328388" y="2821002"/>
            <a:ext cx="1779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n-ea"/>
                <a:cs typeface="Times New Roman" panose="02020603050405020304" pitchFamily="18" charset="0"/>
              </a:rPr>
              <a:t>◇試験種目</a:t>
            </a:r>
            <a:endParaRPr lang="ja-JP" altLang="en-US" sz="1600" b="1" dirty="0">
              <a:latin typeface="+mn-ea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93D6071-32F7-45C4-8F0D-CFCE6FED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15397"/>
              </p:ext>
            </p:extLst>
          </p:nvPr>
        </p:nvGraphicFramePr>
        <p:xfrm>
          <a:off x="434406" y="3158629"/>
          <a:ext cx="8457800" cy="4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464">
                  <a:extLst>
                    <a:ext uri="{9D8B030D-6E8A-4147-A177-3AD203B41FA5}">
                      <a16:colId xmlns:a16="http://schemas.microsoft.com/office/drawing/2014/main" val="594122753"/>
                    </a:ext>
                  </a:extLst>
                </a:gridCol>
                <a:gridCol w="5115336">
                  <a:extLst>
                    <a:ext uri="{9D8B030D-6E8A-4147-A177-3AD203B41FA5}">
                      <a16:colId xmlns:a16="http://schemas.microsoft.com/office/drawing/2014/main" val="3170242000"/>
                    </a:ext>
                  </a:extLst>
                </a:gridCol>
              </a:tblGrid>
              <a:tr h="420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消防職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教養試験、作文、適性検査、</a:t>
                      </a:r>
                      <a:r>
                        <a:rPr lang="ja-JP" altLang="en-US" sz="1400" b="1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運動能力試験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、面接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51615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0E6AB8A-4AA4-4009-98E9-3E97637A2555}"/>
              </a:ext>
            </a:extLst>
          </p:cNvPr>
          <p:cNvSpPr/>
          <p:nvPr/>
        </p:nvSpPr>
        <p:spPr>
          <a:xfrm>
            <a:off x="328389" y="4197154"/>
            <a:ext cx="2971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n-ea"/>
                <a:cs typeface="Times New Roman" panose="02020603050405020304" pitchFamily="18" charset="0"/>
              </a:rPr>
              <a:t>◇募集期間・試験日</a:t>
            </a:r>
            <a:endParaRPr lang="ja-JP" altLang="en-US" sz="1600" b="1" dirty="0">
              <a:latin typeface="+mn-ea"/>
            </a:endParaRPr>
          </a:p>
        </p:txBody>
      </p:sp>
      <p:graphicFrame>
        <p:nvGraphicFramePr>
          <p:cNvPr id="16" name="表 7">
            <a:extLst>
              <a:ext uri="{FF2B5EF4-FFF2-40B4-BE49-F238E27FC236}">
                <a16:creationId xmlns:a16="http://schemas.microsoft.com/office/drawing/2014/main" id="{CFF4C56D-C073-4E2F-9AF9-76E4719F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58255"/>
              </p:ext>
            </p:extLst>
          </p:nvPr>
        </p:nvGraphicFramePr>
        <p:xfrm>
          <a:off x="434406" y="4551390"/>
          <a:ext cx="8457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728">
                  <a:extLst>
                    <a:ext uri="{9D8B030D-6E8A-4147-A177-3AD203B41FA5}">
                      <a16:colId xmlns:a16="http://schemas.microsoft.com/office/drawing/2014/main" val="2478709959"/>
                    </a:ext>
                  </a:extLst>
                </a:gridCol>
                <a:gridCol w="2674170">
                  <a:extLst>
                    <a:ext uri="{9D8B030D-6E8A-4147-A177-3AD203B41FA5}">
                      <a16:colId xmlns:a16="http://schemas.microsoft.com/office/drawing/2014/main" val="2372191612"/>
                    </a:ext>
                  </a:extLst>
                </a:gridCol>
                <a:gridCol w="2464902">
                  <a:extLst>
                    <a:ext uri="{9D8B030D-6E8A-4147-A177-3AD203B41FA5}">
                      <a16:colId xmlns:a16="http://schemas.microsoft.com/office/drawing/2014/main" val="3704437572"/>
                    </a:ext>
                  </a:extLst>
                </a:gridCol>
              </a:tblGrid>
              <a:tr h="25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募集期間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次試験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次試験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03660"/>
                  </a:ext>
                </a:extLst>
              </a:tr>
              <a:tr h="54130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令和７年</a:t>
                      </a:r>
                      <a:r>
                        <a:rPr kumimoji="1" lang="en-US" altLang="ja-JP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日（木）～</a:t>
                      </a:r>
                    </a:p>
                    <a:p>
                      <a:pPr algn="r"/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令和８年１月７日（水）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令和８年１月</a:t>
                      </a:r>
                      <a:r>
                        <a:rPr kumimoji="1" lang="en-US" altLang="ja-JP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日（日）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令和８年２月１日（日）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3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2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928170-9EDC-49FB-BE4C-CF7A3D1CD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76" y="2042501"/>
            <a:ext cx="2787189" cy="161652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4F83E3-23A8-49D0-A0B4-926F5308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98" y="6453290"/>
            <a:ext cx="2057400" cy="365125"/>
          </a:xfrm>
        </p:spPr>
        <p:txBody>
          <a:bodyPr/>
          <a:lstStyle/>
          <a:p>
            <a:fld id="{EA334913-7966-47BC-8976-5ECA74AA4828}" type="slidenum">
              <a:rPr kumimoji="1" lang="ja-JP" altLang="en-US" sz="1800" b="1" smtClean="0"/>
              <a:t>5</a:t>
            </a:fld>
            <a:endParaRPr kumimoji="1" lang="ja-JP" altLang="en-US" sz="18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DFCFC1-A425-4DBD-BBE7-AABC56C4CFF4}"/>
              </a:ext>
            </a:extLst>
          </p:cNvPr>
          <p:cNvSpPr/>
          <p:nvPr/>
        </p:nvSpPr>
        <p:spPr>
          <a:xfrm>
            <a:off x="104686" y="39585"/>
            <a:ext cx="8945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中芸広域連合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「私たちが目指す</a:t>
            </a:r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職員像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ja-JP" altLang="ja-JP" sz="24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DC280BF-7E29-41BD-833E-0AE20EA1E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065" y="106179"/>
            <a:ext cx="2159599" cy="21705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EDCAEED-E73E-42BC-AAC0-BB4A5E9D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6" y="5087031"/>
            <a:ext cx="2210614" cy="167432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DB00EB2-9E4C-4C64-9EEE-591638C6F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315" y="2901731"/>
            <a:ext cx="2710761" cy="203307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E3E5A0F-1BA7-4D33-BF1D-041B33F1CD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530" y="5232154"/>
            <a:ext cx="2115015" cy="1586261"/>
          </a:xfrm>
          <a:prstGeom prst="rect">
            <a:avLst/>
          </a:prstGeom>
        </p:spPr>
      </p:pic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49010A35-609E-4618-A9C5-4035CDCB6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91340"/>
              </p:ext>
            </p:extLst>
          </p:nvPr>
        </p:nvGraphicFramePr>
        <p:xfrm>
          <a:off x="184465" y="714737"/>
          <a:ext cx="6204148" cy="110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148">
                  <a:extLst>
                    <a:ext uri="{9D8B030D-6E8A-4147-A177-3AD203B41FA5}">
                      <a16:colId xmlns:a16="http://schemas.microsoft.com/office/drawing/2014/main" val="4108225356"/>
                    </a:ext>
                  </a:extLst>
                </a:gridCol>
              </a:tblGrid>
              <a:tr h="1108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800" b="1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en-US" sz="1800" b="1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ja-JP" sz="1800" b="1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住民に信頼される人間性豊かな職員</a:t>
                      </a:r>
                      <a:endParaRPr lang="ja-JP" altLang="en-US" sz="1200" b="1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①公務員としての責任を深く自覚し、相手の立場に立って行動できる職員</a:t>
                      </a:r>
                      <a:endParaRPr lang="ja-JP" altLang="en-US" sz="1200" b="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②全体の奉仕者として、人権を尊重するとともに、法令等を遵守して、公平・</a:t>
                      </a:r>
                      <a:endParaRPr lang="ja-JP" altLang="en-US" sz="1200" b="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ja-JP" altLang="ja-JP" sz="1200" b="0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公正に職務を遂行することができる人間性豊かな職員</a:t>
                      </a:r>
                      <a:endParaRPr lang="ja-JP" altLang="en-US" sz="1200" b="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47188"/>
                  </a:ext>
                </a:extLst>
              </a:tr>
            </a:tbl>
          </a:graphicData>
        </a:graphic>
      </p:graphicFrame>
      <p:graphicFrame>
        <p:nvGraphicFramePr>
          <p:cNvPr id="20" name="表 7">
            <a:extLst>
              <a:ext uri="{FF2B5EF4-FFF2-40B4-BE49-F238E27FC236}">
                <a16:creationId xmlns:a16="http://schemas.microsoft.com/office/drawing/2014/main" id="{782EC288-3BEB-47F1-9BA5-8E36247FA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23468"/>
              </p:ext>
            </p:extLst>
          </p:nvPr>
        </p:nvGraphicFramePr>
        <p:xfrm>
          <a:off x="3286539" y="2470961"/>
          <a:ext cx="54841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125">
                  <a:extLst>
                    <a:ext uri="{9D8B030D-6E8A-4147-A177-3AD203B41FA5}">
                      <a16:colId xmlns:a16="http://schemas.microsoft.com/office/drawing/2014/main" val="4108225356"/>
                    </a:ext>
                  </a:extLst>
                </a:gridCol>
              </a:tblGrid>
              <a:tr h="896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800" b="1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２　組織の一員として協力・連携する職員</a:t>
                      </a:r>
                      <a:endParaRPr lang="ja-JP" altLang="en-US" sz="1200" b="0" kern="100" dirty="0">
                        <a:solidFill>
                          <a:schemeClr val="lt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lt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①自らの仕事に誇りと責任を持ち、仲間と協力して仕事を進める職員</a:t>
                      </a:r>
                      <a:endParaRPr lang="ja-JP" altLang="en-US" sz="1200" b="0" kern="100" dirty="0">
                        <a:solidFill>
                          <a:srgbClr val="000000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altLang="en-US" sz="1200" b="0" kern="100" dirty="0">
                        <a:solidFill>
                          <a:schemeClr val="lt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lt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②自分自身を適切に管理し、組織の一員として行動できる職員 </a:t>
                      </a:r>
                      <a:endParaRPr lang="ja-JP" altLang="ja-JP" sz="1200" b="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47188"/>
                  </a:ext>
                </a:extLst>
              </a:tr>
            </a:tbl>
          </a:graphicData>
        </a:graphic>
      </p:graphicFrame>
      <p:graphicFrame>
        <p:nvGraphicFramePr>
          <p:cNvPr id="18" name="表 7">
            <a:extLst>
              <a:ext uri="{FF2B5EF4-FFF2-40B4-BE49-F238E27FC236}">
                <a16:creationId xmlns:a16="http://schemas.microsoft.com/office/drawing/2014/main" id="{40E0D7BC-5955-4029-8719-3183E9F2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88376"/>
              </p:ext>
            </p:extLst>
          </p:nvPr>
        </p:nvGraphicFramePr>
        <p:xfrm>
          <a:off x="2454740" y="5562877"/>
          <a:ext cx="635454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4547">
                  <a:extLst>
                    <a:ext uri="{9D8B030D-6E8A-4147-A177-3AD203B41FA5}">
                      <a16:colId xmlns:a16="http://schemas.microsoft.com/office/drawing/2014/main" val="410822535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800" b="1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４　住民とともに日頃から「防災・減災」に取り組む職員</a:t>
                      </a:r>
                      <a:endParaRPr lang="ja-JP" altLang="en-US" sz="1800" b="1" kern="100" dirty="0">
                        <a:solidFill>
                          <a:srgbClr val="000000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chemeClr val="lt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①災害からの被害を軽減するため、発災前から防災・減災に取り組む職員</a:t>
                      </a:r>
                      <a:endParaRPr lang="ja-JP" altLang="en-US" sz="1200" b="0" kern="100" dirty="0">
                        <a:solidFill>
                          <a:schemeClr val="lt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altLang="en-US" sz="1200" b="0" kern="100" dirty="0">
                        <a:solidFill>
                          <a:schemeClr val="lt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kern="100" dirty="0">
                          <a:solidFill>
                            <a:schemeClr val="lt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②発災前、発災後に関わらず、高い使命感を持って自ら積極的に行動する職員</a:t>
                      </a:r>
                      <a:endParaRPr lang="ja-JP" altLang="en-US" sz="1200" b="1" kern="100" dirty="0">
                        <a:solidFill>
                          <a:srgbClr val="000000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47188"/>
                  </a:ext>
                </a:extLst>
              </a:tr>
            </a:tbl>
          </a:graphicData>
        </a:graphic>
      </p:graphicFrame>
      <p:pic>
        <p:nvPicPr>
          <p:cNvPr id="21" name="図 20">
            <a:extLst>
              <a:ext uri="{FF2B5EF4-FFF2-40B4-BE49-F238E27FC236}">
                <a16:creationId xmlns:a16="http://schemas.microsoft.com/office/drawing/2014/main" id="{71373C64-E1A2-4129-92B2-D3EE14BD6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509" y="3622494"/>
            <a:ext cx="2671778" cy="1674328"/>
          </a:xfrm>
          <a:prstGeom prst="rect">
            <a:avLst/>
          </a:prstGeom>
        </p:spPr>
      </p:pic>
      <p:graphicFrame>
        <p:nvGraphicFramePr>
          <p:cNvPr id="17" name="表 7">
            <a:extLst>
              <a:ext uri="{FF2B5EF4-FFF2-40B4-BE49-F238E27FC236}">
                <a16:creationId xmlns:a16="http://schemas.microsoft.com/office/drawing/2014/main" id="{F94A7784-910D-4DB3-BDBA-14FFE9658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2148"/>
              </p:ext>
            </p:extLst>
          </p:nvPr>
        </p:nvGraphicFramePr>
        <p:xfrm>
          <a:off x="102857" y="3925077"/>
          <a:ext cx="5925744" cy="93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5744">
                  <a:extLst>
                    <a:ext uri="{9D8B030D-6E8A-4147-A177-3AD203B41FA5}">
                      <a16:colId xmlns:a16="http://schemas.microsoft.com/office/drawing/2014/main" val="4108225356"/>
                    </a:ext>
                  </a:extLst>
                </a:gridCol>
              </a:tblGrid>
              <a:tr h="938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800" b="1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３　自ら考え・行動する職員</a:t>
                      </a:r>
                      <a:endParaRPr lang="ja-JP" altLang="en-US" sz="1200" b="1" i="0" kern="100" dirty="0">
                        <a:solidFill>
                          <a:srgbClr val="000000"/>
                        </a:solidFill>
                        <a:effectLst/>
                        <a:latin typeface="游明朝" panose="02020400000000000000" pitchFamily="18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i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i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①常に問題意識を持ち、問題や課題に対して情熱を持って挑戦する職員</a:t>
                      </a:r>
                      <a:endParaRPr lang="ja-JP" altLang="en-US" sz="1200" b="0" i="0" kern="100" dirty="0">
                        <a:solidFill>
                          <a:schemeClr val="lt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i="0" kern="100" dirty="0">
                          <a:solidFill>
                            <a:schemeClr val="lt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0" i="0" kern="100" dirty="0">
                          <a:solidFill>
                            <a:schemeClr val="lt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ja-JP" sz="1200" b="0" i="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②時代の変化に適応して自己研鑽に努め、知識や実践を通じて成長する職員</a:t>
                      </a:r>
                      <a:endParaRPr lang="ja-JP" altLang="ja-JP" sz="1200" b="0" i="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4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7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72A07A-F866-454B-AEE0-09EC46BA34B5}"/>
              </a:ext>
            </a:extLst>
          </p:cNvPr>
          <p:cNvSpPr/>
          <p:nvPr/>
        </p:nvSpPr>
        <p:spPr>
          <a:xfrm>
            <a:off x="-88871" y="37362"/>
            <a:ext cx="4181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消防職員の仕事紹介　</a:t>
            </a:r>
            <a:endParaRPr lang="ja-JP" alt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E10618-AC74-457E-9213-AA02D8AD0E07}"/>
              </a:ext>
            </a:extLst>
          </p:cNvPr>
          <p:cNvSpPr/>
          <p:nvPr/>
        </p:nvSpPr>
        <p:spPr>
          <a:xfrm>
            <a:off x="75192" y="695487"/>
            <a:ext cx="9068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消防の仕事は、消火活動や人命救助を行い、地域住民の命と財産を守ることです。</a:t>
            </a:r>
          </a:p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一口に消防と言っても、消火・救急・救助・予防など仕事の内容は多岐にわたります。</a:t>
            </a:r>
            <a:endParaRPr lang="ja-JP" altLang="ja-JP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3622974-1043-4624-95A9-CC935C1838A9}"/>
              </a:ext>
            </a:extLst>
          </p:cNvPr>
          <p:cNvSpPr/>
          <p:nvPr/>
        </p:nvSpPr>
        <p:spPr>
          <a:xfrm>
            <a:off x="147426" y="1960540"/>
            <a:ext cx="4280452" cy="4731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31364B8-229D-4F4F-B8FD-A0D9C5B9B7D5}"/>
              </a:ext>
            </a:extLst>
          </p:cNvPr>
          <p:cNvSpPr/>
          <p:nvPr/>
        </p:nvSpPr>
        <p:spPr>
          <a:xfrm>
            <a:off x="4733542" y="1960541"/>
            <a:ext cx="4280452" cy="4731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28F8AE9-0836-4A4E-F4F6-4882266B8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18" y="3449420"/>
            <a:ext cx="2503771" cy="26624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EDE3C03-89F2-E775-BBE4-1CFE99338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7900" y="1734572"/>
            <a:ext cx="2099346" cy="194013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FDD1673-25BE-0AB9-FB6B-16FEC5220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318" y="3168316"/>
            <a:ext cx="2202312" cy="20793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3A4CE68-FF26-1E10-92D7-BA4A65F29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090" y="4848726"/>
            <a:ext cx="3025148" cy="1681764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176955F-AB68-7160-43D7-970149EB95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4245" y="3826466"/>
            <a:ext cx="2072794" cy="12832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69350FB-E63B-95D1-199A-6E4B1D630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686" y="4375332"/>
            <a:ext cx="2403564" cy="218449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E3ACAD1-BE53-4716-839A-0A9BECEAA367}"/>
              </a:ext>
            </a:extLst>
          </p:cNvPr>
          <p:cNvSpPr/>
          <p:nvPr/>
        </p:nvSpPr>
        <p:spPr>
          <a:xfrm>
            <a:off x="4856318" y="1995089"/>
            <a:ext cx="4061403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病気やけがをした方に手当し、すばやく病院に搬送します。</a:t>
            </a:r>
            <a:endParaRPr lang="en-US" altLang="ja-JP" sz="1600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救急出動は近年増加しており、技術の向上のため訓練は欠かせません。高度な救命処置を行う救急救命士も活躍しています。</a:t>
            </a:r>
            <a:endParaRPr lang="ja-JP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2906A3D-77F7-4C88-88DA-C902261A46F4}"/>
              </a:ext>
            </a:extLst>
          </p:cNvPr>
          <p:cNvSpPr/>
          <p:nvPr/>
        </p:nvSpPr>
        <p:spPr>
          <a:xfrm>
            <a:off x="4733542" y="1737753"/>
            <a:ext cx="966545" cy="461665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救急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11985D-3067-4CA7-BAFF-58A48423F49E}"/>
              </a:ext>
            </a:extLst>
          </p:cNvPr>
          <p:cNvSpPr/>
          <p:nvPr/>
        </p:nvSpPr>
        <p:spPr>
          <a:xfrm>
            <a:off x="294418" y="2007265"/>
            <a:ext cx="4110832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火災が発生した場合、いち早く現場向かい消火にあたります。</a:t>
            </a:r>
            <a:endParaRPr lang="en-US" altLang="ja-JP" sz="1600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平常時は訓練などで高度な知識と技術を培い、近年の複雑・多様化する災害から地域住民を守るため、全力をあげています。</a:t>
            </a:r>
            <a:endParaRPr lang="ja-JP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5A7EBE-25D6-45C0-877F-EF59CF7D974E}"/>
              </a:ext>
            </a:extLst>
          </p:cNvPr>
          <p:cNvSpPr/>
          <p:nvPr/>
        </p:nvSpPr>
        <p:spPr>
          <a:xfrm>
            <a:off x="161300" y="1790048"/>
            <a:ext cx="917099" cy="461665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消火</a:t>
            </a:r>
          </a:p>
        </p:txBody>
      </p:sp>
    </p:spTree>
    <p:extLst>
      <p:ext uri="{BB962C8B-B14F-4D97-AF65-F5344CB8AC3E}">
        <p14:creationId xmlns:p14="http://schemas.microsoft.com/office/powerpoint/2010/main" val="6547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72A07A-F866-454B-AEE0-09EC46BA34B5}"/>
              </a:ext>
            </a:extLst>
          </p:cNvPr>
          <p:cNvSpPr/>
          <p:nvPr/>
        </p:nvSpPr>
        <p:spPr>
          <a:xfrm>
            <a:off x="49693" y="65697"/>
            <a:ext cx="401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🌸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消防職員の仕事　</a:t>
            </a:r>
            <a:endParaRPr lang="ja-JP" alt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3622974-1043-4624-95A9-CC935C1838A9}"/>
              </a:ext>
            </a:extLst>
          </p:cNvPr>
          <p:cNvSpPr/>
          <p:nvPr/>
        </p:nvSpPr>
        <p:spPr>
          <a:xfrm>
            <a:off x="205963" y="867644"/>
            <a:ext cx="4280452" cy="4606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31364B8-229D-4F4F-B8FD-A0D9C5B9B7D5}"/>
              </a:ext>
            </a:extLst>
          </p:cNvPr>
          <p:cNvSpPr/>
          <p:nvPr/>
        </p:nvSpPr>
        <p:spPr>
          <a:xfrm>
            <a:off x="4720290" y="935883"/>
            <a:ext cx="4280452" cy="4538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E3ACAD1-BE53-4716-839A-0A9BECEAA367}"/>
              </a:ext>
            </a:extLst>
          </p:cNvPr>
          <p:cNvSpPr/>
          <p:nvPr/>
        </p:nvSpPr>
        <p:spPr>
          <a:xfrm>
            <a:off x="4833771" y="1002060"/>
            <a:ext cx="4104265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ja-JP" altLang="en-US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u="sng" kern="100" dirty="0">
                <a:latin typeface="+mn-ea"/>
                <a:cs typeface="Times New Roman" panose="02020603050405020304" pitchFamily="18" charset="0"/>
              </a:rPr>
              <a:t>海、山、川に囲まれた豊かな自然の中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で、仕事とプライベートを充実させるための取り組みを進めています。</a:t>
            </a:r>
            <a:endParaRPr lang="ja-JP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2906A3D-77F7-4C88-88DA-C902261A46F4}"/>
              </a:ext>
            </a:extLst>
          </p:cNvPr>
          <p:cNvSpPr/>
          <p:nvPr/>
        </p:nvSpPr>
        <p:spPr>
          <a:xfrm>
            <a:off x="4731771" y="737325"/>
            <a:ext cx="3484181" cy="400110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0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ワーク・ライフ・バランス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ABB63E-C1FC-4D6D-9BAA-51DB12317D3E}"/>
              </a:ext>
            </a:extLst>
          </p:cNvPr>
          <p:cNvSpPr/>
          <p:nvPr/>
        </p:nvSpPr>
        <p:spPr>
          <a:xfrm>
            <a:off x="648275" y="5727563"/>
            <a:ext cx="7783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ＯＮＥ　ＴＥＡＭ！　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　　あなたもチームの一員になりませんか！</a:t>
            </a:r>
            <a:endParaRPr lang="ja-JP" alt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0DE0B6-8408-4BBC-ACDF-6FBBEDD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5502" y="6479183"/>
            <a:ext cx="2057400" cy="365125"/>
          </a:xfrm>
        </p:spPr>
        <p:txBody>
          <a:bodyPr/>
          <a:lstStyle/>
          <a:p>
            <a:fld id="{EA334913-7966-47BC-8976-5ECA74AA4828}" type="slidenum">
              <a:rPr kumimoji="1" lang="ja-JP" altLang="en-US" sz="1800" b="1" smtClean="0"/>
              <a:t>7</a:t>
            </a:fld>
            <a:endParaRPr kumimoji="1" lang="ja-JP" altLang="en-US" sz="18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102A92-6960-3850-FB9D-9D28AF0D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06" y="2344678"/>
            <a:ext cx="3051665" cy="22887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8E1AEFF-07C1-7A3F-A71B-65DE6B993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3877" y="364861"/>
            <a:ext cx="1990088" cy="14925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A1307A3-C952-C92D-1F64-5A236E922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8389" y="2361063"/>
            <a:ext cx="2073403" cy="160891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4824970-64EA-1BE2-1967-FE3F2EF1D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715" y="2188741"/>
            <a:ext cx="4021221" cy="320215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D7F3B31-E6EE-FE89-3915-C8DC6FA69E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443" y="2374032"/>
            <a:ext cx="2812586" cy="187505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D6A37F4-A600-4BFD-AB28-FD6B59AFED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445" y="292198"/>
            <a:ext cx="2812584" cy="187505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EFCA816-5D91-A0C3-C996-9C784B477D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081" y="4446860"/>
            <a:ext cx="2303310" cy="285285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4AEA68E-A75F-C6C7-CA5D-621643D056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735" y="5002818"/>
            <a:ext cx="1396294" cy="180372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11985D-3067-4CA7-BAFF-58A48423F49E}"/>
              </a:ext>
            </a:extLst>
          </p:cNvPr>
          <p:cNvSpPr/>
          <p:nvPr/>
        </p:nvSpPr>
        <p:spPr>
          <a:xfrm>
            <a:off x="277041" y="938739"/>
            <a:ext cx="4021222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火災、交通事故、水難などから人命を救うための仕事です。</a:t>
            </a:r>
            <a:endParaRPr lang="en-US" altLang="ja-JP" sz="1600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特殊な装備と専門技術を備えたレスキュー隊が活躍しています。オレンジの服が特徴です。</a:t>
            </a:r>
            <a:endParaRPr lang="ja-JP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5A7EBE-25D6-45C0-877F-EF59CF7D974E}"/>
              </a:ext>
            </a:extLst>
          </p:cNvPr>
          <p:cNvSpPr/>
          <p:nvPr/>
        </p:nvSpPr>
        <p:spPr>
          <a:xfrm>
            <a:off x="172277" y="737325"/>
            <a:ext cx="951995" cy="461665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救助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FB8986B-E5C7-0F19-86A2-EFA8D0370B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659" y="3473768"/>
            <a:ext cx="2615476" cy="19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0F4CFE-0C3A-F9C9-4C38-3E9809396B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30" y="137613"/>
            <a:ext cx="8976370" cy="673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AD98CD-F1EF-2B1D-E3D2-1CFF70EFD1D2}"/>
              </a:ext>
            </a:extLst>
          </p:cNvPr>
          <p:cNvSpPr txBox="1"/>
          <p:nvPr/>
        </p:nvSpPr>
        <p:spPr>
          <a:xfrm>
            <a:off x="725309" y="2570699"/>
            <a:ext cx="7463348" cy="3785652"/>
          </a:xfrm>
          <a:prstGeom prst="rect">
            <a:avLst/>
          </a:prstGeom>
          <a:noFill/>
        </p:spPr>
        <p:txBody>
          <a:bodyPr wrap="square" rIns="180000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endParaRPr kumimoji="1"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採用に関すること：総務企画課</a:t>
            </a:r>
            <a:endParaRPr kumimoji="1"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℡：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0887-38-4077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採用係</a:t>
            </a:r>
          </a:p>
          <a:p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消防職員に関すること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消防本部</a:t>
            </a:r>
            <a:endParaRPr kumimoji="1"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℡：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0887-38-2643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木下</a:t>
            </a:r>
            <a:endParaRPr kumimoji="1"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中芸広域連合ホームページ　採用情報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http://www.chugei-kouiki.jp/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ED6626-2BAA-D8E9-702E-32E2B2E10923}"/>
              </a:ext>
            </a:extLst>
          </p:cNvPr>
          <p:cNvSpPr txBox="1"/>
          <p:nvPr/>
        </p:nvSpPr>
        <p:spPr>
          <a:xfrm>
            <a:off x="725309" y="1528533"/>
            <a:ext cx="467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中芸広域連合職員募集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D9BC87-C539-0091-49D3-3A545032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4913-7966-47BC-8976-5ECA74AA4828}" type="slidenum">
              <a:rPr kumimoji="1" lang="ja-JP" altLang="en-US" sz="1800" b="1" smtClean="0">
                <a:solidFill>
                  <a:schemeClr val="bg1"/>
                </a:solidFill>
              </a:rPr>
              <a:t>8</a:t>
            </a:fld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A23198D1-4AD5-4836-8F55-6A39247BB0FE}"/>
              </a:ext>
            </a:extLst>
          </p:cNvPr>
          <p:cNvSpPr/>
          <p:nvPr/>
        </p:nvSpPr>
        <p:spPr>
          <a:xfrm>
            <a:off x="201477" y="210925"/>
            <a:ext cx="8858707" cy="788143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ja-JP" altLang="en-US" sz="2800" b="1" kern="100" dirty="0">
              <a:solidFill>
                <a:srgbClr val="00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2800" b="1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～中芸広域連合職員として一緒に働きましょう！～</a:t>
            </a:r>
            <a:endParaRPr lang="ja-JP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4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1617</Words>
  <Application>Microsoft Office PowerPoint</Application>
  <PresentationFormat>画面に合わせる (4:3)</PresentationFormat>
  <Paragraphs>137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HG丸ｺﾞｼｯｸM-PRO</vt:lpstr>
      <vt:lpstr>ＭＳ ゴシック</vt:lpstr>
      <vt:lpstr>游ゴシック</vt:lpstr>
      <vt:lpstr>游明朝</vt:lpstr>
      <vt:lpstr>Arial</vt:lpstr>
      <vt:lpstr>Calibri</vt:lpstr>
      <vt:lpstr>Calibri Light</vt:lpstr>
      <vt:lpstr>Segoe UI Emoji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中芸広域連合 総務企画課</cp:lastModifiedBy>
  <cp:revision>1</cp:revision>
  <dcterms:modified xsi:type="dcterms:W3CDTF">2025-12-19T05:12:38Z</dcterms:modified>
</cp:coreProperties>
</file>